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F50CF36-E1D4-4177-9C92-1B4B347CF144}" type="datetimeFigureOut">
              <a:rPr lang="en-US" smtClean="0"/>
              <a:pPr/>
              <a:t>10/2/2011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8C6300C-A265-46F5-B7A0-A4B756814CB3}"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50CF36-E1D4-4177-9C92-1B4B347CF144}" type="datetimeFigureOut">
              <a:rPr lang="en-US" smtClean="0"/>
              <a:pPr/>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6300C-A265-46F5-B7A0-A4B756814C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50CF36-E1D4-4177-9C92-1B4B347CF144}" type="datetimeFigureOut">
              <a:rPr lang="en-US" smtClean="0"/>
              <a:pPr/>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6300C-A265-46F5-B7A0-A4B756814C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F50CF36-E1D4-4177-9C92-1B4B347CF144}" type="datetimeFigureOut">
              <a:rPr lang="en-US" smtClean="0"/>
              <a:pPr/>
              <a:t>10/2/2011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6300C-A265-46F5-B7A0-A4B756814CB3}"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F50CF36-E1D4-4177-9C92-1B4B347CF144}" type="datetimeFigureOut">
              <a:rPr lang="en-US" smtClean="0"/>
              <a:pPr/>
              <a:t>10/2/2011</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8C6300C-A265-46F5-B7A0-A4B756814CB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F50CF36-E1D4-4177-9C92-1B4B347CF144}" type="datetimeFigureOut">
              <a:rPr lang="en-US" smtClean="0"/>
              <a:pPr/>
              <a:t>10/2/2011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C6300C-A265-46F5-B7A0-A4B756814CB3}"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F50CF36-E1D4-4177-9C92-1B4B347CF144}" type="datetimeFigureOut">
              <a:rPr lang="en-US" smtClean="0"/>
              <a:pPr/>
              <a:t>10/2/2011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C6300C-A265-46F5-B7A0-A4B756814CB3}"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F50CF36-E1D4-4177-9C92-1B4B347CF144}" type="datetimeFigureOut">
              <a:rPr lang="en-US" smtClean="0"/>
              <a:pPr/>
              <a:t>10/2/2011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C6300C-A265-46F5-B7A0-A4B756814C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50CF36-E1D4-4177-9C92-1B4B347CF144}" type="datetimeFigureOut">
              <a:rPr lang="en-US" smtClean="0"/>
              <a:pPr/>
              <a:t>10/2/2011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C6300C-A265-46F5-B7A0-A4B756814CB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F50CF36-E1D4-4177-9C92-1B4B347CF144}" type="datetimeFigureOut">
              <a:rPr lang="en-US" smtClean="0"/>
              <a:pPr/>
              <a:t>10/2/2011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C6300C-A265-46F5-B7A0-A4B756814CB3}"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F50CF36-E1D4-4177-9C92-1B4B347CF144}" type="datetimeFigureOut">
              <a:rPr lang="en-US" smtClean="0"/>
              <a:pPr/>
              <a:t>10/2/2011</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8C6300C-A265-46F5-B7A0-A4B756814CB3}"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CF50CF36-E1D4-4177-9C92-1B4B347CF144}" type="datetimeFigureOut">
              <a:rPr lang="en-US" smtClean="0"/>
              <a:pPr/>
              <a:t>10/2/2011</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8C6300C-A265-46F5-B7A0-A4B756814CB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2" name="Title 1"/>
          <p:cNvSpPr>
            <a:spLocks noGrp="1"/>
          </p:cNvSpPr>
          <p:nvPr>
            <p:ph type="ctrTitle"/>
          </p:nvPr>
        </p:nvSpPr>
        <p:spPr/>
        <p:txBody>
          <a:bodyPr/>
          <a:lstStyle/>
          <a:p>
            <a:r>
              <a:rPr lang="en-US" dirty="0" smtClean="0"/>
              <a:t>FHLMC: HAFA Overview</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Terms</a:t>
            </a:r>
            <a:endParaRPr lang="en-US" dirty="0"/>
          </a:p>
        </p:txBody>
      </p:sp>
      <p:sp>
        <p:nvSpPr>
          <p:cNvPr id="3" name="Content Placeholder 2"/>
          <p:cNvSpPr>
            <a:spLocks noGrp="1"/>
          </p:cNvSpPr>
          <p:nvPr>
            <p:ph sz="quarter" idx="1"/>
          </p:nvPr>
        </p:nvSpPr>
        <p:spPr/>
        <p:txBody>
          <a:bodyPr>
            <a:normAutofit/>
          </a:bodyPr>
          <a:lstStyle/>
          <a:p>
            <a:r>
              <a:rPr lang="en-US" sz="3000" b="1" dirty="0" smtClean="0"/>
              <a:t>Allowable Transaction Costs: </a:t>
            </a:r>
            <a:r>
              <a:rPr lang="en-US" sz="3000" dirty="0" smtClean="0"/>
              <a:t>The costs that the Servicer is permitted by Freddie Mac to deduct from the gross sales proceeds of a short sale, as determined in HAFA short sales.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Terms</a:t>
            </a:r>
            <a:endParaRPr lang="en-US" dirty="0"/>
          </a:p>
        </p:txBody>
      </p:sp>
      <p:sp>
        <p:nvSpPr>
          <p:cNvPr id="3" name="Content Placeholder 2"/>
          <p:cNvSpPr>
            <a:spLocks noGrp="1"/>
          </p:cNvSpPr>
          <p:nvPr>
            <p:ph sz="quarter" idx="1"/>
          </p:nvPr>
        </p:nvSpPr>
        <p:spPr/>
        <p:txBody>
          <a:bodyPr>
            <a:normAutofit/>
          </a:bodyPr>
          <a:lstStyle/>
          <a:p>
            <a:r>
              <a:rPr lang="en-US" sz="2800" b="1" dirty="0" smtClean="0"/>
              <a:t>Cash Reserves: </a:t>
            </a:r>
            <a:r>
              <a:rPr lang="en-US" sz="2800" dirty="0" smtClean="0"/>
              <a:t>Any non-retirement liquid asset the Borrower has available for withdrawal from any financial institution or brokerage, including funds on deposit in the Borrower's checking, savings, money market or certificate of deposit account or other depository account, stocks, bonds, mutual funds, U.S. Government Securities and other securities that are traded on an exchange or marketplace generally available to the public for which the price can be readily verified through financial publications. </a:t>
            </a:r>
          </a:p>
          <a:p>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Terms</a:t>
            </a:r>
            <a:endParaRPr lang="en-US" dirty="0"/>
          </a:p>
        </p:txBody>
      </p:sp>
      <p:sp>
        <p:nvSpPr>
          <p:cNvPr id="3" name="Content Placeholder 2"/>
          <p:cNvSpPr>
            <a:spLocks noGrp="1"/>
          </p:cNvSpPr>
          <p:nvPr>
            <p:ph sz="quarter" idx="1"/>
          </p:nvPr>
        </p:nvSpPr>
        <p:spPr>
          <a:xfrm>
            <a:off x="457200" y="1600200"/>
            <a:ext cx="8382000" cy="4525963"/>
          </a:xfrm>
        </p:spPr>
        <p:txBody>
          <a:bodyPr>
            <a:normAutofit/>
          </a:bodyPr>
          <a:lstStyle/>
          <a:p>
            <a:r>
              <a:rPr lang="en-US" sz="2800" b="1" dirty="0" smtClean="0"/>
              <a:t>HAFA: </a:t>
            </a:r>
            <a:r>
              <a:rPr lang="en-US" sz="2800" dirty="0" smtClean="0"/>
              <a:t>Home Affordable Foreclosure Alternatives</a:t>
            </a:r>
          </a:p>
          <a:p>
            <a:r>
              <a:rPr lang="en-US" sz="2800" b="1" dirty="0" smtClean="0"/>
              <a:t>HAFA Deed-in-Lieu: </a:t>
            </a:r>
            <a:r>
              <a:rPr lang="en-US" sz="2800" dirty="0" smtClean="0"/>
              <a:t>A voluntary transfer of title to the Mortgaged Premises to Freddie Mac in exchange for full satisfaction of the Mortgage</a:t>
            </a:r>
          </a:p>
          <a:p>
            <a:r>
              <a:rPr lang="en-US" sz="2800" b="1" dirty="0" smtClean="0"/>
              <a:t>HAFA Short Sale:</a:t>
            </a:r>
            <a:r>
              <a:rPr lang="en-US" sz="2800" dirty="0" smtClean="0"/>
              <a:t> The sale of the Mortgaged Premises, by agreement of all parties with an interest in the Mortgaged Premises, for less than the total amount necessary to satisfy the Mortgage obligation.</a:t>
            </a:r>
          </a:p>
          <a:p>
            <a:endParaRPr lang="en-US"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Terms</a:t>
            </a:r>
            <a:endParaRPr lang="en-US" dirty="0"/>
          </a:p>
        </p:txBody>
      </p:sp>
      <p:sp>
        <p:nvSpPr>
          <p:cNvPr id="3" name="Content Placeholder 2"/>
          <p:cNvSpPr>
            <a:spLocks noGrp="1"/>
          </p:cNvSpPr>
          <p:nvPr>
            <p:ph sz="quarter" idx="1"/>
          </p:nvPr>
        </p:nvSpPr>
        <p:spPr/>
        <p:txBody>
          <a:bodyPr>
            <a:normAutofit/>
          </a:bodyPr>
          <a:lstStyle/>
          <a:p>
            <a:r>
              <a:rPr lang="en-US" sz="2800" b="1" dirty="0" smtClean="0"/>
              <a:t>HAMP:</a:t>
            </a:r>
            <a:r>
              <a:rPr lang="en-US" sz="2800" dirty="0" smtClean="0"/>
              <a:t> Home Affordable Modification Program</a:t>
            </a:r>
          </a:p>
          <a:p>
            <a:r>
              <a:rPr lang="en-US" sz="2800" b="1" dirty="0" smtClean="0"/>
              <a:t>HAMP Modification: </a:t>
            </a:r>
            <a:r>
              <a:rPr lang="en-US" sz="2800" dirty="0" smtClean="0"/>
              <a:t>A loan modification pursuant to HAMP</a:t>
            </a:r>
          </a:p>
          <a:p>
            <a:r>
              <a:rPr lang="en-US" sz="2800" b="1" dirty="0" smtClean="0"/>
              <a:t>B65 Deed-in-Lieu: </a:t>
            </a:r>
            <a:r>
              <a:rPr lang="en-US" sz="2800" dirty="0" smtClean="0"/>
              <a:t>A deed-in-lieu pursuant to approval authority</a:t>
            </a:r>
          </a:p>
          <a:p>
            <a:r>
              <a:rPr lang="en-US" sz="2800" b="1" dirty="0" smtClean="0"/>
              <a:t>B65 Modification: </a:t>
            </a:r>
            <a:r>
              <a:rPr lang="en-US" sz="2800" dirty="0" smtClean="0"/>
              <a:t> a loan modification that is subject to Workout Options</a:t>
            </a:r>
          </a:p>
          <a:p>
            <a:r>
              <a:rPr lang="en-US" sz="2800" b="1" dirty="0" smtClean="0"/>
              <a:t>B65 Short Payoff: </a:t>
            </a:r>
            <a:r>
              <a:rPr lang="en-US" sz="2800" dirty="0" smtClean="0"/>
              <a:t>A short Payoff pursuant to Workout Options</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Forms</a:t>
            </a:r>
            <a:endParaRPr lang="en-US" dirty="0"/>
          </a:p>
        </p:txBody>
      </p:sp>
      <p:sp>
        <p:nvSpPr>
          <p:cNvPr id="3" name="Content Placeholder 2"/>
          <p:cNvSpPr>
            <a:spLocks noGrp="1"/>
          </p:cNvSpPr>
          <p:nvPr>
            <p:ph sz="quarter" idx="1"/>
          </p:nvPr>
        </p:nvSpPr>
        <p:spPr/>
        <p:txBody>
          <a:bodyPr>
            <a:normAutofit/>
          </a:bodyPr>
          <a:lstStyle/>
          <a:p>
            <a:r>
              <a:rPr lang="en-US" sz="3100" dirty="0" smtClean="0"/>
              <a:t>There are several forms that needed for HAFA, which can be located at </a:t>
            </a:r>
            <a:r>
              <a:rPr lang="en-US" sz="3100" b="1" dirty="0" smtClean="0"/>
              <a:t>http://www.freddiemac.com/singlefamily/service/hafa.html</a:t>
            </a:r>
            <a:r>
              <a:rPr lang="en-US" sz="3100" dirty="0" smtClean="0"/>
              <a:t> under the Borrower Solicitation and Documentation tab.</a:t>
            </a:r>
          </a:p>
          <a:p>
            <a:r>
              <a:rPr lang="en-US" sz="3100" dirty="0" smtClean="0"/>
              <a:t>The forms will be explained in the following slides</a:t>
            </a:r>
            <a:endParaRPr lang="en-US" sz="31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Forms</a:t>
            </a:r>
            <a:endParaRPr lang="en-US" dirty="0"/>
          </a:p>
        </p:txBody>
      </p:sp>
      <p:sp>
        <p:nvSpPr>
          <p:cNvPr id="3" name="Content Placeholder 2"/>
          <p:cNvSpPr>
            <a:spLocks noGrp="1"/>
          </p:cNvSpPr>
          <p:nvPr>
            <p:ph sz="quarter" idx="1"/>
          </p:nvPr>
        </p:nvSpPr>
        <p:spPr>
          <a:xfrm>
            <a:off x="457200" y="1493837"/>
            <a:ext cx="8229600" cy="4678363"/>
          </a:xfrm>
        </p:spPr>
        <p:txBody>
          <a:bodyPr>
            <a:noAutofit/>
          </a:bodyPr>
          <a:lstStyle/>
          <a:p>
            <a:r>
              <a:rPr lang="en-US" sz="2800" dirty="0" smtClean="0"/>
              <a:t>Short Sale Agreement (“SSA”) (Form 1135): The agreement between the Borrower and the Servicer under which the Borrower may sell the Mortgaged Premises to a third party and Freddie Mac will accept the sales proceeds in full satisfaction of the Mortgage </a:t>
            </a:r>
          </a:p>
          <a:p>
            <a:r>
              <a:rPr lang="en-US" sz="2800" dirty="0" smtClean="0"/>
              <a:t>Request for Approval of Short Sale (“RASS”) (Form 1136): This form must be used by a Borrower to request approval for a HAFA Short Sale, once the Borrower has received a purchase offer</a:t>
            </a:r>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Forms</a:t>
            </a:r>
            <a:endParaRPr lang="en-US" dirty="0"/>
          </a:p>
        </p:txBody>
      </p:sp>
      <p:sp>
        <p:nvSpPr>
          <p:cNvPr id="3" name="Content Placeholder 2"/>
          <p:cNvSpPr>
            <a:spLocks noGrp="1"/>
          </p:cNvSpPr>
          <p:nvPr>
            <p:ph sz="quarter" idx="1"/>
          </p:nvPr>
        </p:nvSpPr>
        <p:spPr/>
        <p:txBody>
          <a:bodyPr>
            <a:normAutofit/>
          </a:bodyPr>
          <a:lstStyle/>
          <a:p>
            <a:r>
              <a:rPr lang="en-US" sz="2800" b="1" dirty="0" smtClean="0"/>
              <a:t>Approval of Short Sale (Form 1137):</a:t>
            </a:r>
            <a:r>
              <a:rPr lang="en-US" sz="2800" dirty="0" smtClean="0"/>
              <a:t> The form the Servicer executes in which the Servicer consents to and approves a Borrower's request for approval of a HAFA Short Sale that was submitted via Form 1136, Request for Approval of Short Sale</a:t>
            </a:r>
          </a:p>
          <a:p>
            <a:r>
              <a:rPr lang="en-US" sz="2800" b="1" dirty="0" smtClean="0"/>
              <a:t>Approval of Short Sale (Form 1138): </a:t>
            </a:r>
            <a:r>
              <a:rPr lang="en-US" sz="2800" dirty="0" smtClean="0"/>
              <a:t>The form the Servicer executes in which the Servicer disapproves a Borrower's request for approval of a HAFA Short Sale that was submitted via Form 1136, Request for Approval of Short Sale</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Forms</a:t>
            </a:r>
            <a:endParaRPr lang="en-US" dirty="0"/>
          </a:p>
        </p:txBody>
      </p:sp>
      <p:sp>
        <p:nvSpPr>
          <p:cNvPr id="3" name="Content Placeholder 2"/>
          <p:cNvSpPr>
            <a:spLocks noGrp="1"/>
          </p:cNvSpPr>
          <p:nvPr>
            <p:ph sz="quarter" idx="1"/>
          </p:nvPr>
        </p:nvSpPr>
        <p:spPr/>
        <p:txBody>
          <a:bodyPr>
            <a:normAutofit/>
          </a:bodyPr>
          <a:lstStyle/>
          <a:p>
            <a:r>
              <a:rPr lang="en-US" sz="3200" b="1" dirty="0" smtClean="0"/>
              <a:t>Deed-in-Lieu:</a:t>
            </a:r>
            <a:r>
              <a:rPr lang="en-US" sz="3200" dirty="0" smtClean="0"/>
              <a:t> The agreement between the Borrower and the Servicer to allow the Borrower to transfer ownership of Mortgaged Premises to Freddie Mac in lieu of foreclosure </a:t>
            </a:r>
          </a:p>
          <a:p>
            <a:endParaRPr lang="en-US" sz="2800"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Foreclosure Alternatives</a:t>
            </a:r>
            <a:endParaRPr lang="en-US" dirty="0"/>
          </a:p>
        </p:txBody>
      </p:sp>
      <p:sp>
        <p:nvSpPr>
          <p:cNvPr id="3" name="Content Placeholder 2"/>
          <p:cNvSpPr>
            <a:spLocks noGrp="1"/>
          </p:cNvSpPr>
          <p:nvPr>
            <p:ph sz="quarter" idx="1"/>
          </p:nvPr>
        </p:nvSpPr>
        <p:spPr>
          <a:xfrm>
            <a:off x="457200" y="1447800"/>
            <a:ext cx="8229600" cy="5029200"/>
          </a:xfrm>
        </p:spPr>
        <p:txBody>
          <a:bodyPr>
            <a:noAutofit/>
          </a:bodyPr>
          <a:lstStyle/>
          <a:p>
            <a:r>
              <a:rPr lang="en-US" sz="2900" dirty="0" smtClean="0"/>
              <a:t>HAFA provides incentives to Borrowers and Servicers to convey a Mortgaged Premises without undergoing the time and expense of a foreclosure sale. Such conveyances generally maximize the sales price and minimize the impact of vacant homes on surrounding communities. </a:t>
            </a:r>
          </a:p>
          <a:p>
            <a:r>
              <a:rPr lang="en-US" sz="2900" dirty="0" smtClean="0"/>
              <a:t>Servicers must consider and evaluate Borrowers for HAFA </a:t>
            </a:r>
          </a:p>
          <a:p>
            <a:r>
              <a:rPr lang="en-US" sz="2900" dirty="0" smtClean="0"/>
              <a:t>If a Borrower is ineligible for HAFA, then the Servicer must consider the Borrower for a B65 Short Payoff or a B65 Deed-in-Lieu.</a:t>
            </a:r>
            <a:endParaRPr lang="en-US" sz="29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Foreclosure Alternatives</a:t>
            </a:r>
            <a:endParaRPr lang="en-US" dirty="0"/>
          </a:p>
        </p:txBody>
      </p:sp>
      <p:sp>
        <p:nvSpPr>
          <p:cNvPr id="3" name="Content Placeholder 2"/>
          <p:cNvSpPr>
            <a:spLocks noGrp="1"/>
          </p:cNvSpPr>
          <p:nvPr>
            <p:ph sz="quarter" idx="1"/>
          </p:nvPr>
        </p:nvSpPr>
        <p:spPr/>
        <p:txBody>
          <a:bodyPr>
            <a:normAutofit/>
          </a:bodyPr>
          <a:lstStyle/>
          <a:p>
            <a:r>
              <a:rPr lang="en-US" sz="3200" dirty="0" smtClean="0"/>
              <a:t>Under Freddie Mac's HAFA requirements, eligible Borrowers must be offered a HAFA Short Sale</a:t>
            </a:r>
          </a:p>
          <a:p>
            <a:r>
              <a:rPr lang="en-US" sz="3200" dirty="0" smtClean="0"/>
              <a:t>Servicers must adopt a written policy for the consideration, evaluation and processing of Borrowers for HAFA. </a:t>
            </a:r>
            <a:endParaRPr lang="en-US" sz="3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normAutofit/>
          </a:bodyPr>
          <a:lstStyle/>
          <a:p>
            <a:r>
              <a:rPr lang="en-US" sz="3200" dirty="0" smtClean="0"/>
              <a:t>There are several Freddie Mac Definitions one should be familiar with as they relate to HAFA loans.</a:t>
            </a:r>
          </a:p>
          <a:p>
            <a:r>
              <a:rPr lang="en-US" sz="3200" dirty="0" smtClean="0"/>
              <a:t>These will be explained in the following slides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normAutofit/>
          </a:bodyPr>
          <a:lstStyle/>
          <a:p>
            <a:r>
              <a:rPr lang="en-US" sz="2800" b="1" dirty="0" smtClean="0"/>
              <a:t>Borrower:</a:t>
            </a:r>
            <a:r>
              <a:rPr lang="en-US" sz="2800" dirty="0" smtClean="0"/>
              <a:t>  The party obligated to repay the indebtedness secured by the Mortgaged Premises. They must be one of the following: an individual or individuals, a living trust, an Illinois land trust.</a:t>
            </a:r>
          </a:p>
          <a:p>
            <a:r>
              <a:rPr lang="en-US" sz="2800" b="1" dirty="0" smtClean="0"/>
              <a:t>Business Day:  </a:t>
            </a:r>
            <a:r>
              <a:rPr lang="en-US" sz="2800" dirty="0" smtClean="0"/>
              <a:t>a day other than a Saturday or Sunday, A day on which the Federal Reserve Bank of New York is authorized or obligated to remain closed.</a:t>
            </a:r>
          </a:p>
          <a:p>
            <a:r>
              <a:rPr lang="en-US" sz="2800" b="1" dirty="0" smtClean="0"/>
              <a:t>Condominium Unit:</a:t>
            </a:r>
            <a:r>
              <a:rPr lang="en-US" sz="2800" dirty="0" smtClean="0"/>
              <a:t>  a one-unit dwelling located in a Condominium Project.</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a:xfrm>
            <a:off x="457200" y="1371600"/>
            <a:ext cx="8305800" cy="5029200"/>
          </a:xfrm>
        </p:spPr>
        <p:txBody>
          <a:bodyPr>
            <a:normAutofit/>
          </a:bodyPr>
          <a:lstStyle/>
          <a:p>
            <a:r>
              <a:rPr lang="en-US" sz="2800" b="1" dirty="0" smtClean="0"/>
              <a:t>Cooperative Share Mortgage:</a:t>
            </a:r>
            <a:r>
              <a:rPr lang="en-US" sz="2800" dirty="0" smtClean="0"/>
              <a:t>  this type of mortgage is ineligible for HAFA</a:t>
            </a:r>
          </a:p>
          <a:p>
            <a:r>
              <a:rPr lang="en-US" sz="2800" b="1" dirty="0" smtClean="0"/>
              <a:t>Conforming Jumbo Mortgage:  </a:t>
            </a:r>
            <a:r>
              <a:rPr lang="en-US" sz="2800" dirty="0" smtClean="0"/>
              <a:t>Conventional mortgages originated between July 1, 2007 and December 31, 2008 with original unpaid principal balances (UPB) that exceed Freddie Mac's base conforming loan limits ($417,000 for a 1-unit property). The original UPB of a conforming jumbo mortgage may not exceed the lesser of (</a:t>
            </a:r>
            <a:r>
              <a:rPr lang="en-US" sz="2800" dirty="0" err="1" smtClean="0"/>
              <a:t>i</a:t>
            </a:r>
            <a:r>
              <a:rPr lang="en-US" sz="2800" dirty="0" smtClean="0"/>
              <a:t>) 125 percent of the “area median house price of a residence of applicable size or (ii) 175% of the base conforming loan limit - $729,750 for a 1-unit property </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p:txBody>
          <a:bodyPr>
            <a:normAutofit/>
          </a:bodyPr>
          <a:lstStyle/>
          <a:p>
            <a:r>
              <a:rPr lang="en-US" sz="3000" b="1" dirty="0" smtClean="0"/>
              <a:t>First Lien: </a:t>
            </a:r>
            <a:r>
              <a:rPr lang="en-US" sz="3000" dirty="0"/>
              <a:t>A</a:t>
            </a:r>
            <a:r>
              <a:rPr lang="en-US" sz="3000" dirty="0" smtClean="0"/>
              <a:t>ny lien that meets both of the following requirements</a:t>
            </a:r>
          </a:p>
          <a:p>
            <a:pPr lvl="1"/>
            <a:r>
              <a:rPr lang="en-US" sz="2600" dirty="0" smtClean="0"/>
              <a:t>The lien is acceptable to private institutional first-mortgage investors in the area where the Mortgaged Premises are located.</a:t>
            </a:r>
            <a:endParaRPr lang="en-US" sz="2600" dirty="0"/>
          </a:p>
          <a:p>
            <a:pPr lvl="1"/>
            <a:r>
              <a:rPr lang="en-US" sz="2600" dirty="0" smtClean="0"/>
              <a:t>The lien grants to the </a:t>
            </a:r>
            <a:r>
              <a:rPr lang="en-US" sz="2600" dirty="0" err="1" smtClean="0"/>
              <a:t>lienholder</a:t>
            </a:r>
            <a:r>
              <a:rPr lang="en-US" sz="2600" dirty="0" smtClean="0"/>
              <a:t> a claim against the property that, under the law of the jurisdiction where the Mortgaged Premises are located, is prior to the rights of all others, subject only to prior liens and encumbrances expressly waived by Freddie Mac pursuant to Section 39.4.</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a:xfrm>
            <a:off x="457200" y="1524000"/>
            <a:ext cx="8229600" cy="4800600"/>
          </a:xfrm>
        </p:spPr>
        <p:txBody>
          <a:bodyPr>
            <a:normAutofit/>
          </a:bodyPr>
          <a:lstStyle/>
          <a:p>
            <a:r>
              <a:rPr lang="en-US" sz="2700" b="1" dirty="0" smtClean="0"/>
              <a:t>Mortgaged Premises: </a:t>
            </a:r>
            <a:r>
              <a:rPr lang="en-US" sz="2700" dirty="0" smtClean="0"/>
              <a:t>the land and improvements thereon subject to the lien of a Mortgage.</a:t>
            </a:r>
          </a:p>
          <a:p>
            <a:r>
              <a:rPr lang="en-US" sz="2700" b="1" dirty="0" smtClean="0"/>
              <a:t>Mortgage:</a:t>
            </a:r>
            <a:r>
              <a:rPr lang="en-US" sz="2700" dirty="0" smtClean="0"/>
              <a:t> a loan secured by a lien on real estate held in fee simple or on an acceptable leasehold estate.</a:t>
            </a:r>
          </a:p>
          <a:p>
            <a:r>
              <a:rPr lang="en-US" sz="2700" b="1" dirty="0" smtClean="0"/>
              <a:t>Note:</a:t>
            </a:r>
            <a:r>
              <a:rPr lang="en-US" sz="2700" dirty="0" smtClean="0"/>
              <a:t> The instrument evidencing the indebtedness secured by a Security Instrument. </a:t>
            </a:r>
            <a:r>
              <a:rPr lang="en-US" sz="2700" dirty="0"/>
              <a:t>In the context of document custody, the term "Note" may be construed to include any power of attorney or any applicable modifying instrument, such as a modification, a conversion agreement or an assumption of indebtedness and release of liability agreement.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a:xfrm>
            <a:off x="457200" y="1600200"/>
            <a:ext cx="8229600" cy="4876800"/>
          </a:xfrm>
        </p:spPr>
        <p:txBody>
          <a:bodyPr>
            <a:normAutofit fontScale="55000" lnSpcReduction="20000"/>
          </a:bodyPr>
          <a:lstStyle/>
          <a:p>
            <a:r>
              <a:rPr lang="en-US" sz="4500" b="1" dirty="0" smtClean="0"/>
              <a:t>Primary Residence: </a:t>
            </a:r>
            <a:r>
              <a:rPr lang="en-US" sz="4500" dirty="0" smtClean="0"/>
              <a:t>The residential property physically occupied by an owner as the principal home domicile. Among the criteria that should consider in evaluating whether a property is a principal home domicile are the following</a:t>
            </a:r>
          </a:p>
          <a:p>
            <a:pPr lvl="1"/>
            <a:r>
              <a:rPr lang="en-US" sz="4200" dirty="0" smtClean="0"/>
              <a:t>It is occupied by the owner for the major portion of the year.</a:t>
            </a:r>
          </a:p>
          <a:p>
            <a:pPr lvl="1"/>
            <a:r>
              <a:rPr lang="en-US" sz="4200" dirty="0" smtClean="0"/>
              <a:t>It is in a location relatively convenient to the owner's principal place of employment.</a:t>
            </a:r>
          </a:p>
          <a:p>
            <a:pPr lvl="1"/>
            <a:r>
              <a:rPr lang="en-US" sz="4200" dirty="0" smtClean="0"/>
              <a:t>It is the address of record for such activities as federal income tax reporting, voter registration, occupational licensing and similar functions.</a:t>
            </a:r>
          </a:p>
          <a:p>
            <a:pPr lvl="1"/>
            <a:r>
              <a:rPr lang="en-US" sz="4200" dirty="0" smtClean="0"/>
              <a:t>It possesses the physical characteristics to accommodate the owner's immediate dependent family. These characteristics are those traditional to both the owner and the neighborhood.</a:t>
            </a:r>
          </a:p>
          <a:p>
            <a:pPr lvl="1"/>
            <a:r>
              <a:rPr lang="en-US" sz="4200" dirty="0" smtClean="0"/>
              <a:t>The Borrower states an intention to occupy the property as a Primary Residence.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Definitions</a:t>
            </a:r>
            <a:endParaRPr lang="en-US" dirty="0"/>
          </a:p>
        </p:txBody>
      </p:sp>
      <p:sp>
        <p:nvSpPr>
          <p:cNvPr id="3" name="Content Placeholder 2"/>
          <p:cNvSpPr>
            <a:spLocks noGrp="1"/>
          </p:cNvSpPr>
          <p:nvPr>
            <p:ph sz="quarter" idx="1"/>
          </p:nvPr>
        </p:nvSpPr>
        <p:spPr>
          <a:xfrm>
            <a:off x="914400" y="1447800"/>
            <a:ext cx="7772400" cy="5029200"/>
          </a:xfrm>
        </p:spPr>
        <p:txBody>
          <a:bodyPr>
            <a:noAutofit/>
          </a:bodyPr>
          <a:lstStyle/>
          <a:p>
            <a:r>
              <a:rPr lang="en-US" sz="2800" b="1" dirty="0" smtClean="0"/>
              <a:t>Purchase Documents: </a:t>
            </a:r>
            <a:r>
              <a:rPr lang="en-US" sz="2800" dirty="0" smtClean="0"/>
              <a:t>Consists of the Purchase Contract, Bulletins, Any agreement pursuant to which a Seller provides a guaranty or any form of credit enhancement in connection with the sale of Mortgages to Freddie Mac, Servicer Success Scoreboard, Any other document designated to be a Purchase Document by Freddie Mac, and any </a:t>
            </a:r>
            <a:r>
              <a:rPr lang="en-US" sz="2800" dirty="0"/>
              <a:t>other additional terms applicable to the sale of </a:t>
            </a:r>
            <a:r>
              <a:rPr lang="en-US" sz="2800" dirty="0" smtClean="0"/>
              <a:t>Mortgages.</a:t>
            </a:r>
          </a:p>
          <a:p>
            <a:r>
              <a:rPr lang="en-US" sz="2800" b="1" dirty="0" smtClean="0"/>
              <a:t>Security Instrument:</a:t>
            </a:r>
            <a:r>
              <a:rPr lang="en-US" sz="2800" dirty="0" smtClean="0"/>
              <a:t> the instrument (Mortgage, deed of trust, deed to secure debt) creating a valid lien on real estate.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Definitions</a:t>
            </a:r>
            <a:endParaRPr lang="en-US" dirty="0"/>
          </a:p>
        </p:txBody>
      </p:sp>
      <p:sp>
        <p:nvSpPr>
          <p:cNvPr id="3" name="Content Placeholder 2"/>
          <p:cNvSpPr>
            <a:spLocks noGrp="1"/>
          </p:cNvSpPr>
          <p:nvPr>
            <p:ph sz="quarter" idx="1"/>
          </p:nvPr>
        </p:nvSpPr>
        <p:spPr/>
        <p:txBody>
          <a:bodyPr>
            <a:normAutofit/>
          </a:bodyPr>
          <a:lstStyle/>
          <a:p>
            <a:r>
              <a:rPr lang="en-US" sz="3200" dirty="0" smtClean="0"/>
              <a:t>When working Freddie Mac Loans, servicers should also be familiar with the terms in the following slides as they relate to HAFA. </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FHLMC: HAFA Overview&amp;quot;&quot;/&gt;&lt;property id=&quot;20307&quot; value=&quot;256&quot;/&gt;&lt;/object&gt;&lt;object type=&quot;3&quot; unique_id=&quot;10005&quot;&gt;&lt;property id=&quot;20148&quot; value=&quot;5&quot;/&gt;&lt;property id=&quot;20300&quot; value=&quot;Slide 2 - &amp;quot;Definitions&amp;quot;&quot;/&gt;&lt;property id=&quot;20307&quot; value=&quot;257&quot;/&gt;&lt;/object&gt;&lt;object type=&quot;3&quot; unique_id=&quot;10006&quot;&gt;&lt;property id=&quot;20148&quot; value=&quot;5&quot;/&gt;&lt;property id=&quot;20300&quot; value=&quot;Slide 3 - &amp;quot;Definitions&amp;quot;&quot;/&gt;&lt;property id=&quot;20307&quot; value=&quot;258&quot;/&gt;&lt;/object&gt;&lt;object type=&quot;3&quot; unique_id=&quot;10007&quot;&gt;&lt;property id=&quot;20148&quot; value=&quot;5&quot;/&gt;&lt;property id=&quot;20300&quot; value=&quot;Slide 4 - &amp;quot;Definitions&amp;quot;&quot;/&gt;&lt;property id=&quot;20307&quot; value=&quot;259&quot;/&gt;&lt;/object&gt;&lt;object type=&quot;3&quot; unique_id=&quot;10008&quot;&gt;&lt;property id=&quot;20148&quot; value=&quot;5&quot;/&gt;&lt;property id=&quot;20300&quot; value=&quot;Slide 5 - &amp;quot;Definitions&amp;quot;&quot;/&gt;&lt;property id=&quot;20307&quot; value=&quot;260&quot;/&gt;&lt;/object&gt;&lt;object type=&quot;3&quot; unique_id=&quot;10009&quot;&gt;&lt;property id=&quot;20148&quot; value=&quot;5&quot;/&gt;&lt;property id=&quot;20300&quot; value=&quot;Slide 6 - &amp;quot;Definitions&amp;quot;&quot;/&gt;&lt;property id=&quot;20307&quot; value=&quot;261&quot;/&gt;&lt;/object&gt;&lt;object type=&quot;3&quot; unique_id=&quot;10010&quot;&gt;&lt;property id=&quot;20148&quot; value=&quot;5&quot;/&gt;&lt;property id=&quot;20300&quot; value=&quot;Slide 7 - &amp;quot;Definitions&amp;quot;&quot;/&gt;&lt;property id=&quot;20307&quot; value=&quot;262&quot;/&gt;&lt;/object&gt;&lt;object type=&quot;3&quot; unique_id=&quot;10011&quot;&gt;&lt;property id=&quot;20148&quot; value=&quot;5&quot;/&gt;&lt;property id=&quot;20300&quot; value=&quot;Slide 8 - &amp;quot;Definitions&amp;quot;&quot;/&gt;&lt;property id=&quot;20307&quot; value=&quot;263&quot;/&gt;&lt;/object&gt;&lt;object type=&quot;3&quot; unique_id=&quot;10122&quot;&gt;&lt;property id=&quot;20148&quot; value=&quot;5&quot;/&gt;&lt;property id=&quot;20300&quot; value=&quot;Slide 9 - &amp;quot;Further Definitions&amp;quot;&quot;/&gt;&lt;property id=&quot;20307&quot; value=&quot;264&quot;/&gt;&lt;/object&gt;&lt;object type=&quot;3&quot; unique_id=&quot;10123&quot;&gt;&lt;property id=&quot;20148&quot; value=&quot;5&quot;/&gt;&lt;property id=&quot;20300&quot; value=&quot;Slide 10 - &amp;quot;HAFA Terms&amp;quot;&quot;/&gt;&lt;property id=&quot;20307&quot; value=&quot;265&quot;/&gt;&lt;/object&gt;&lt;object type=&quot;3&quot; unique_id=&quot;10124&quot;&gt;&lt;property id=&quot;20148&quot; value=&quot;5&quot;/&gt;&lt;property id=&quot;20300&quot; value=&quot;Slide 11 - &amp;quot;HAFA Terms&amp;quot;&quot;/&gt;&lt;property id=&quot;20307&quot; value=&quot;266&quot;/&gt;&lt;/object&gt;&lt;object type=&quot;3&quot; unique_id=&quot;10125&quot;&gt;&lt;property id=&quot;20148&quot; value=&quot;5&quot;/&gt;&lt;property id=&quot;20300&quot; value=&quot;Slide 12 - &amp;quot;HAFA Terms&amp;quot;&quot;/&gt;&lt;property id=&quot;20307&quot; value=&quot;267&quot;/&gt;&lt;/object&gt;&lt;object type=&quot;3&quot; unique_id=&quot;10126&quot;&gt;&lt;property id=&quot;20148&quot; value=&quot;5&quot;/&gt;&lt;property id=&quot;20300&quot; value=&quot;Slide 13 - &amp;quot;HAFA Terms&amp;quot;&quot;/&gt;&lt;property id=&quot;20307&quot; value=&quot;268&quot;/&gt;&lt;/object&gt;&lt;object type=&quot;3&quot; unique_id=&quot;10187&quot;&gt;&lt;property id=&quot;20148&quot; value=&quot;5&quot;/&gt;&lt;property id=&quot;20300&quot; value=&quot;Slide 14 - &amp;quot;HAFA Forms&amp;quot;&quot;/&gt;&lt;property id=&quot;20307&quot; value=&quot;269&quot;/&gt;&lt;/object&gt;&lt;object type=&quot;3&quot; unique_id=&quot;10188&quot;&gt;&lt;property id=&quot;20148&quot; value=&quot;5&quot;/&gt;&lt;property id=&quot;20300&quot; value=&quot;Slide 15 - &amp;quot;HAFA Forms&amp;quot;&quot;/&gt;&lt;property id=&quot;20307&quot; value=&quot;270&quot;/&gt;&lt;/object&gt;&lt;object type=&quot;3&quot; unique_id=&quot;10257&quot;&gt;&lt;property id=&quot;20148&quot; value=&quot;5&quot;/&gt;&lt;property id=&quot;20300&quot; value=&quot;Slide 16 - &amp;quot;HAFA Forms&amp;quot;&quot;/&gt;&lt;property id=&quot;20307&quot; value=&quot;271&quot;/&gt;&lt;/object&gt;&lt;object type=&quot;3&quot; unique_id=&quot;10258&quot;&gt;&lt;property id=&quot;20148&quot; value=&quot;5&quot;/&gt;&lt;property id=&quot;20300&quot; value=&quot;Slide 17 - &amp;quot;HAFA Forms&amp;quot;&quot;/&gt;&lt;property id=&quot;20307&quot; value=&quot;272&quot;/&gt;&lt;/object&gt;&lt;object type=&quot;3&quot; unique_id=&quot;10297&quot;&gt;&lt;property id=&quot;20148&quot; value=&quot;5&quot;/&gt;&lt;property id=&quot;20300&quot; value=&quot;Slide 18 - &amp;quot;Foreclosure Alternatives&amp;quot;&quot;/&gt;&lt;property id=&quot;20307&quot; value=&quot;273&quot;/&gt;&lt;/object&gt;&lt;object type=&quot;3&quot; unique_id=&quot;10298&quot;&gt;&lt;property id=&quot;20148&quot; value=&quot;5&quot;/&gt;&lt;property id=&quot;20300&quot; value=&quot;Slide 19 - &amp;quot;Foreclosure Alternatives&amp;quot;&quot;/&gt;&lt;property id=&quot;20307&quot; value=&quot;274&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141</TotalTime>
  <Words>1231</Words>
  <Application>Microsoft Office PowerPoint</Application>
  <PresentationFormat>On-screen Show (4:3)</PresentationFormat>
  <Paragraphs>63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Equity</vt:lpstr>
      <vt:lpstr>FHLMC: HAFA Overview</vt:lpstr>
      <vt:lpstr>Definitions</vt:lpstr>
      <vt:lpstr>Definitions</vt:lpstr>
      <vt:lpstr>Definitions</vt:lpstr>
      <vt:lpstr>Definitions</vt:lpstr>
      <vt:lpstr>Definitions</vt:lpstr>
      <vt:lpstr>Definitions</vt:lpstr>
      <vt:lpstr>Definitions</vt:lpstr>
      <vt:lpstr>Further Definitions</vt:lpstr>
      <vt:lpstr>HAFA Terms</vt:lpstr>
      <vt:lpstr>HAFA Terms</vt:lpstr>
      <vt:lpstr>HAFA Terms</vt:lpstr>
      <vt:lpstr>HAFA Terms</vt:lpstr>
      <vt:lpstr>HAFA Forms</vt:lpstr>
      <vt:lpstr>HAFA Forms</vt:lpstr>
      <vt:lpstr>HAFA Forms</vt:lpstr>
      <vt:lpstr>HAFA Forms</vt:lpstr>
      <vt:lpstr>Foreclosure Alternatives</vt:lpstr>
      <vt:lpstr>Foreclosure Alternatives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FHLMC: HAFA Overview</dc:title>
  <dc:creator>Justin</dc:creator>
  <cp:lastModifiedBy>Justin</cp:lastModifiedBy>
  <cp:revision>10</cp:revision>
  <dcterms:created xsi:type="dcterms:W3CDTF">2011-09-05T00:59:33Z</dcterms:created>
  <dcterms:modified xsi:type="dcterms:W3CDTF">2011-10-02T23:16:42Z</dcterms:modified>
</cp:coreProperties>
</file>